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69" r:id="rId7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50" d="100"/>
          <a:sy n="50" d="100"/>
        </p:scale>
        <p:origin x="84" y="7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6" y="706"/>
            <a:ext cx="20101585" cy="1130714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915989" y="0"/>
            <a:ext cx="12188190" cy="11308715"/>
          </a:xfrm>
          <a:custGeom>
            <a:avLst/>
            <a:gdLst/>
            <a:ahLst/>
            <a:cxnLst/>
            <a:rect l="l" t="t" r="r" b="b"/>
            <a:pathLst>
              <a:path w="12188190" h="11308715">
                <a:moveTo>
                  <a:pt x="12188110" y="0"/>
                </a:moveTo>
                <a:lnTo>
                  <a:pt x="0" y="0"/>
                </a:lnTo>
                <a:lnTo>
                  <a:pt x="1926642" y="11308556"/>
                </a:lnTo>
                <a:lnTo>
                  <a:pt x="12188110" y="11308556"/>
                </a:lnTo>
                <a:lnTo>
                  <a:pt x="12188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662" y="4285480"/>
            <a:ext cx="7332970" cy="27263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434994" y="4740568"/>
            <a:ext cx="5177790" cy="68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000023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000023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61286" y="3642017"/>
            <a:ext cx="8032750" cy="6628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271755" y="2512968"/>
            <a:ext cx="6427469" cy="6158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50" b="0" i="0" u="dash">
                <a:solidFill>
                  <a:srgbClr val="000023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7113" y="0"/>
            <a:ext cx="18166985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1311" y="730018"/>
            <a:ext cx="5443220" cy="15662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1563" y="2843983"/>
            <a:ext cx="18096865" cy="5705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000023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tm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2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a.me/5551997804249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167350" cy="11308715"/>
            <a:chOff x="0" y="0"/>
            <a:chExt cx="1816735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166986" cy="113071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166985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1837" y="0"/>
              <a:ext cx="3111423" cy="104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9083" y="3974638"/>
              <a:ext cx="8952607" cy="33592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4957"/>
            <a:ext cx="20104099" cy="17276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8293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6100" dirty="0"/>
              <a:t>A</a:t>
            </a:r>
            <a:r>
              <a:rPr sz="6100" spc="-800" dirty="0"/>
              <a:t> </a:t>
            </a:r>
            <a:r>
              <a:rPr sz="6100" spc="-320" dirty="0"/>
              <a:t>Solução</a:t>
            </a:r>
            <a:endParaRPr sz="6100"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pc="-585" dirty="0">
                <a:latin typeface="+mj-lt"/>
              </a:rPr>
              <a:t>F</a:t>
            </a:r>
            <a:r>
              <a:rPr spc="-365" dirty="0">
                <a:latin typeface="+mj-lt"/>
              </a:rPr>
              <a:t>er</a:t>
            </a:r>
            <a:r>
              <a:rPr spc="-385" dirty="0">
                <a:latin typeface="+mj-lt"/>
              </a:rPr>
              <a:t>r</a:t>
            </a:r>
            <a:r>
              <a:rPr spc="-365" dirty="0">
                <a:latin typeface="+mj-lt"/>
              </a:rPr>
              <a:t>ame</a:t>
            </a:r>
            <a:r>
              <a:rPr spc="-385" dirty="0">
                <a:latin typeface="+mj-lt"/>
              </a:rPr>
              <a:t>n</a:t>
            </a:r>
            <a:r>
              <a:rPr spc="-365" dirty="0">
                <a:latin typeface="+mj-lt"/>
              </a:rPr>
              <a:t>t</a:t>
            </a:r>
            <a:r>
              <a:rPr dirty="0">
                <a:latin typeface="+mj-lt"/>
              </a:rPr>
              <a:t>a</a:t>
            </a:r>
            <a:r>
              <a:rPr spc="-710" dirty="0">
                <a:latin typeface="+mj-lt"/>
              </a:rPr>
              <a:t> </a:t>
            </a:r>
            <a:r>
              <a:rPr spc="-345" dirty="0">
                <a:latin typeface="+mj-lt"/>
              </a:rPr>
              <a:t>estratégica</a:t>
            </a:r>
            <a:r>
              <a:rPr spc="-705" dirty="0">
                <a:latin typeface="+mj-lt"/>
              </a:rPr>
              <a:t> </a:t>
            </a:r>
            <a:r>
              <a:rPr spc="-190" dirty="0">
                <a:latin typeface="+mj-lt"/>
              </a:rPr>
              <a:t>de</a:t>
            </a:r>
            <a:r>
              <a:rPr spc="-710" dirty="0">
                <a:latin typeface="+mj-lt"/>
              </a:rPr>
              <a:t> </a:t>
            </a:r>
            <a:r>
              <a:rPr spc="-310" dirty="0">
                <a:latin typeface="+mj-lt"/>
              </a:rPr>
              <a:t>gestão</a:t>
            </a:r>
            <a:r>
              <a:rPr spc="-705" dirty="0">
                <a:latin typeface="+mj-lt"/>
              </a:rPr>
              <a:t> </a:t>
            </a:r>
            <a:r>
              <a:rPr spc="-190" dirty="0">
                <a:latin typeface="+mj-lt"/>
              </a:rPr>
              <a:t>de</a:t>
            </a:r>
            <a:r>
              <a:rPr spc="-705" dirty="0">
                <a:latin typeface="+mj-lt"/>
              </a:rPr>
              <a:t> </a:t>
            </a:r>
            <a:r>
              <a:rPr spc="-395" dirty="0">
                <a:latin typeface="+mj-lt"/>
              </a:rPr>
              <a:t>delivery</a:t>
            </a:r>
          </a:p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sz="5750" b="0" spc="-300" dirty="0">
                <a:latin typeface="+mn-lt"/>
                <a:cs typeface="Lato Light"/>
              </a:rPr>
              <a:t>+Controle</a:t>
            </a:r>
            <a:endParaRPr sz="5750" dirty="0">
              <a:latin typeface="+mn-lt"/>
              <a:cs typeface="Lato Light"/>
            </a:endParaRPr>
          </a:p>
          <a:p>
            <a:pPr marL="76835">
              <a:lnSpc>
                <a:spcPct val="100000"/>
              </a:lnSpc>
              <a:spcBef>
                <a:spcPts val="4465"/>
              </a:spcBef>
            </a:pPr>
            <a:r>
              <a:rPr sz="5750" b="0" spc="-330" dirty="0">
                <a:latin typeface="+mj-lt"/>
                <a:cs typeface="Lato Light"/>
              </a:rPr>
              <a:t>+Visibilidade</a:t>
            </a:r>
            <a:endParaRPr sz="5750" dirty="0">
              <a:latin typeface="+mj-lt"/>
              <a:cs typeface="Lato Light"/>
            </a:endParaRPr>
          </a:p>
          <a:p>
            <a:pPr marL="76835">
              <a:lnSpc>
                <a:spcPct val="100000"/>
              </a:lnSpc>
              <a:spcBef>
                <a:spcPts val="4465"/>
              </a:spcBef>
            </a:pPr>
            <a:r>
              <a:rPr sz="5750" b="0" spc="-305" dirty="0">
                <a:latin typeface="+mn-lt"/>
                <a:cs typeface="Lato Light"/>
              </a:rPr>
              <a:t>+Automação</a:t>
            </a:r>
            <a:endParaRPr sz="5750" dirty="0">
              <a:latin typeface="+mn-lt"/>
              <a:cs typeface="Lato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934780" y="4527893"/>
            <a:ext cx="4998720" cy="5142230"/>
            <a:chOff x="13934780" y="4527893"/>
            <a:chExt cx="4998720" cy="514223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34780" y="4531401"/>
              <a:ext cx="2500771" cy="50796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95532" y="4527893"/>
              <a:ext cx="2537481" cy="51419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76A855-1F0E-F104-5EE0-D54C3BDBAA20}"/>
              </a:ext>
            </a:extLst>
          </p:cNvPr>
          <p:cNvGrpSpPr/>
          <p:nvPr/>
        </p:nvGrpSpPr>
        <p:grpSpPr>
          <a:xfrm>
            <a:off x="5143413" y="4932148"/>
            <a:ext cx="13640435" cy="5500370"/>
            <a:chOff x="5143413" y="4932148"/>
            <a:chExt cx="13640435" cy="5500370"/>
          </a:xfrm>
        </p:grpSpPr>
        <p:grpSp>
          <p:nvGrpSpPr>
            <p:cNvPr id="4" name="object 4"/>
            <p:cNvGrpSpPr/>
            <p:nvPr/>
          </p:nvGrpSpPr>
          <p:grpSpPr>
            <a:xfrm>
              <a:off x="5143413" y="4932148"/>
              <a:ext cx="13640435" cy="5500370"/>
              <a:chOff x="5143413" y="4932148"/>
              <a:chExt cx="13640435" cy="5500370"/>
            </a:xfrm>
          </p:grpSpPr>
          <p:pic>
            <p:nvPicPr>
              <p:cNvPr id="5" name="object 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43413" y="4932148"/>
                <a:ext cx="10338358" cy="5499742"/>
              </a:xfrm>
              <a:prstGeom prst="rect">
                <a:avLst/>
              </a:prstGeom>
            </p:spPr>
          </p:pic>
          <p:pic>
            <p:nvPicPr>
              <p:cNvPr id="6" name="object 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904520" y="5145816"/>
                <a:ext cx="6843751" cy="3882646"/>
              </a:xfrm>
              <a:prstGeom prst="rect">
                <a:avLst/>
              </a:prstGeom>
            </p:spPr>
          </p:pic>
          <p:pic>
            <p:nvPicPr>
              <p:cNvPr id="7" name="object 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483915" y="5070909"/>
                <a:ext cx="1842498" cy="3872713"/>
              </a:xfrm>
              <a:prstGeom prst="rect">
                <a:avLst/>
              </a:prstGeom>
            </p:spPr>
          </p:pic>
          <p:pic>
            <p:nvPicPr>
              <p:cNvPr id="8" name="object 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506835" y="5196962"/>
                <a:ext cx="1797398" cy="3520719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955044" y="5081227"/>
                <a:ext cx="1828342" cy="3900899"/>
              </a:xfrm>
              <a:prstGeom prst="rect">
                <a:avLst/>
              </a:prstGeom>
            </p:spPr>
          </p:pic>
        </p:grpSp>
        <p:pic>
          <p:nvPicPr>
            <p:cNvPr id="15" name="Picture 1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3B44C39-CA14-3BE5-6EB2-12F21A33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520" y="5122589"/>
              <a:ext cx="6779853" cy="390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294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4957"/>
            <a:ext cx="20104099" cy="17276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1310" y="730018"/>
            <a:ext cx="9401739" cy="1138948"/>
          </a:xfrm>
          <a:prstGeom prst="rect">
            <a:avLst/>
          </a:prstGeom>
        </p:spPr>
        <p:txBody>
          <a:bodyPr vert="horz" wrap="square" lIns="0" tIns="198293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lang="pt-BR" sz="6100" dirty="0"/>
              <a:t>Painel do Cliente</a:t>
            </a:r>
            <a:endParaRPr sz="6100" dirty="0"/>
          </a:p>
        </p:txBody>
      </p:sp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DAD400-45E5-ED2D-A797-FDE9BFACE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 r="1068" b="11820"/>
          <a:stretch/>
        </p:blipFill>
        <p:spPr>
          <a:xfrm>
            <a:off x="837842" y="3361432"/>
            <a:ext cx="13726781" cy="6477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7FB072C-22C1-1AA3-38D8-AF601810CDEA}"/>
              </a:ext>
            </a:extLst>
          </p:cNvPr>
          <p:cNvSpPr txBox="1"/>
          <p:nvPr/>
        </p:nvSpPr>
        <p:spPr>
          <a:xfrm>
            <a:off x="14674850" y="3507034"/>
            <a:ext cx="482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pt-BR" sz="2800" b="1" dirty="0">
                <a:latin typeface="+mn-lt"/>
                <a:cs typeface="Lato Light"/>
              </a:rPr>
              <a:t>Inserção de pedidos manuais simplificada ou completa</a:t>
            </a:r>
            <a:endParaRPr lang="en-US" sz="2800" b="1" dirty="0">
              <a:latin typeface="+mn-lt"/>
              <a:cs typeface="Lato Light"/>
            </a:endParaRPr>
          </a:p>
        </p:txBody>
      </p:sp>
      <p:pic>
        <p:nvPicPr>
          <p:cNvPr id="1028" name="Picture 4" descr="curved-arrow-clip-art-item-5-vector-magz-free-download-vector-Yf0FZH-clipart  - Quick Cargo Service UK">
            <a:extLst>
              <a:ext uri="{FF2B5EF4-FFF2-40B4-BE49-F238E27FC236}">
                <a16:creationId xmlns:a16="http://schemas.microsoft.com/office/drawing/2014/main" id="{07617927-A0A4-5E9D-9C1C-7E186BAE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00050" y="2717424"/>
            <a:ext cx="1943101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rved-arrow-clip-art-item-5-vector-magz-free-download-vector-Yf0FZH-clipart  - Quick Cargo Service UK">
            <a:extLst>
              <a:ext uri="{FF2B5EF4-FFF2-40B4-BE49-F238E27FC236}">
                <a16:creationId xmlns:a16="http://schemas.microsoft.com/office/drawing/2014/main" id="{C41453B4-A7BE-67C2-60D2-C11BD8C52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93" flipH="1" flipV="1">
            <a:off x="13369144" y="5666438"/>
            <a:ext cx="1404909" cy="8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urved-arrow-clip-art-item-5-vector-magz-free-download-vector-Yf0FZH-clipart  - Quick Cargo Service UK">
            <a:extLst>
              <a:ext uri="{FF2B5EF4-FFF2-40B4-BE49-F238E27FC236}">
                <a16:creationId xmlns:a16="http://schemas.microsoft.com/office/drawing/2014/main" id="{3BD114DA-EE5A-8DB0-1CF4-09EA56F6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22085" y="6615578"/>
            <a:ext cx="2077941" cy="5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D7BEA-5092-7377-498F-00148EBEFDF6}"/>
              </a:ext>
            </a:extLst>
          </p:cNvPr>
          <p:cNvSpPr txBox="1"/>
          <p:nvPr/>
        </p:nvSpPr>
        <p:spPr>
          <a:xfrm>
            <a:off x="14648259" y="5061306"/>
            <a:ext cx="482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pt-BR" sz="2800" b="1" dirty="0">
                <a:latin typeface="+mn-lt"/>
                <a:cs typeface="Lato Light"/>
              </a:rPr>
              <a:t>Acompanhamento de entregas e entregadores em tempo real</a:t>
            </a:r>
            <a:endParaRPr lang="en-US" sz="2800" b="1" dirty="0">
              <a:latin typeface="+mn-lt"/>
              <a:cs typeface="La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4E998-03DA-80B6-5E14-154A618D972D}"/>
              </a:ext>
            </a:extLst>
          </p:cNvPr>
          <p:cNvSpPr txBox="1"/>
          <p:nvPr/>
        </p:nvSpPr>
        <p:spPr>
          <a:xfrm>
            <a:off x="15843250" y="7056452"/>
            <a:ext cx="396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en-US" sz="2800" b="1" dirty="0" err="1">
                <a:latin typeface="+mn-lt"/>
                <a:cs typeface="Lato Light"/>
              </a:rPr>
              <a:t>Controle</a:t>
            </a:r>
            <a:r>
              <a:rPr lang="en-US" sz="2800" b="1" dirty="0">
                <a:latin typeface="+mn-lt"/>
                <a:cs typeface="Lato Light"/>
              </a:rPr>
              <a:t> de Fila (</a:t>
            </a:r>
            <a:r>
              <a:rPr lang="en-US" sz="2800" b="1" dirty="0" err="1">
                <a:latin typeface="+mn-lt"/>
                <a:cs typeface="Lato Light"/>
              </a:rPr>
              <a:t>Entregadores</a:t>
            </a:r>
            <a:r>
              <a:rPr lang="en-US" sz="2800" b="1" dirty="0">
                <a:latin typeface="+mn-lt"/>
                <a:cs typeface="Lato Light"/>
              </a:rPr>
              <a:t> </a:t>
            </a:r>
            <a:r>
              <a:rPr lang="en-US" sz="2800" b="1" dirty="0" err="1">
                <a:latin typeface="+mn-lt"/>
                <a:cs typeface="Lato Light"/>
              </a:rPr>
              <a:t>Fixos</a:t>
            </a:r>
            <a:r>
              <a:rPr lang="en-US" sz="2800" b="1" dirty="0">
                <a:latin typeface="+mn-lt"/>
                <a:cs typeface="Lato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471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4957"/>
            <a:ext cx="20104099" cy="17276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1310" y="730018"/>
            <a:ext cx="16412140" cy="1138948"/>
          </a:xfrm>
          <a:prstGeom prst="rect">
            <a:avLst/>
          </a:prstGeom>
        </p:spPr>
        <p:txBody>
          <a:bodyPr vert="horz" wrap="square" lIns="0" tIns="198293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lang="pt-BR" sz="6100" dirty="0"/>
              <a:t>Relatórios de entregas e Mapa de calor</a:t>
            </a:r>
            <a:endParaRPr sz="6100" dirty="0"/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E0BFE9D0-58E7-067F-9D5F-65CDC1F55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850" y="3738620"/>
            <a:ext cx="4077269" cy="246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87364A3-41E2-1FD2-902A-E89359CF2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1" y="2548603"/>
            <a:ext cx="12765281" cy="546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C3C2C401-8ACC-7145-DDEC-8118EB794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0" y="6655396"/>
            <a:ext cx="11041016" cy="4134427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1C463-E633-86A3-3557-D209E3B87290}"/>
              </a:ext>
            </a:extLst>
          </p:cNvPr>
          <p:cNvSpPr txBox="1"/>
          <p:nvPr/>
        </p:nvSpPr>
        <p:spPr>
          <a:xfrm>
            <a:off x="581731" y="8618439"/>
            <a:ext cx="5867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en-US" sz="3600" b="1" dirty="0" err="1">
                <a:latin typeface="+mn-lt"/>
                <a:cs typeface="Lato Light"/>
              </a:rPr>
              <a:t>Relatório</a:t>
            </a:r>
            <a:r>
              <a:rPr lang="en-US" sz="3600" b="1" dirty="0">
                <a:latin typeface="+mn-lt"/>
                <a:cs typeface="Lato Light"/>
              </a:rPr>
              <a:t> de </a:t>
            </a:r>
            <a:r>
              <a:rPr lang="en-US" sz="3600" b="1" dirty="0" err="1">
                <a:latin typeface="+mn-lt"/>
                <a:cs typeface="Lato Light"/>
              </a:rPr>
              <a:t>entregas</a:t>
            </a:r>
            <a:r>
              <a:rPr lang="en-US" sz="3600" b="1" dirty="0">
                <a:latin typeface="+mn-lt"/>
                <a:cs typeface="Lato Light"/>
              </a:rPr>
              <a:t> e </a:t>
            </a:r>
            <a:r>
              <a:rPr lang="en-US" sz="3600" b="1" dirty="0" err="1">
                <a:latin typeface="+mn-lt"/>
                <a:cs typeface="Lato Light"/>
              </a:rPr>
              <a:t>Valores</a:t>
            </a:r>
            <a:endParaRPr lang="en-US" sz="3600" b="1" dirty="0">
              <a:latin typeface="+mn-lt"/>
              <a:cs typeface="La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4A5DD-0A4D-20DD-FAF4-CB6CC287AB28}"/>
              </a:ext>
            </a:extLst>
          </p:cNvPr>
          <p:cNvSpPr txBox="1"/>
          <p:nvPr/>
        </p:nvSpPr>
        <p:spPr>
          <a:xfrm>
            <a:off x="15057143" y="2417400"/>
            <a:ext cx="5144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en-US" sz="3600" b="1" dirty="0">
                <a:latin typeface="+mn-lt"/>
                <a:cs typeface="Lato Light"/>
              </a:rPr>
              <a:t>Tempo </a:t>
            </a:r>
            <a:r>
              <a:rPr lang="en-US" sz="3600" b="1" dirty="0" err="1">
                <a:latin typeface="+mn-lt"/>
                <a:cs typeface="Lato Light"/>
              </a:rPr>
              <a:t>estimado</a:t>
            </a:r>
            <a:r>
              <a:rPr lang="en-US" sz="3600" b="1" dirty="0">
                <a:latin typeface="+mn-lt"/>
                <a:cs typeface="Lato Light"/>
              </a:rPr>
              <a:t> de </a:t>
            </a:r>
            <a:r>
              <a:rPr lang="en-US" sz="3600" b="1" dirty="0" err="1">
                <a:latin typeface="+mn-lt"/>
                <a:cs typeface="Lato Light"/>
              </a:rPr>
              <a:t>retorno</a:t>
            </a:r>
            <a:r>
              <a:rPr lang="en-US" sz="3600" b="1" dirty="0">
                <a:latin typeface="+mn-lt"/>
                <a:cs typeface="Lato Light"/>
              </a:rPr>
              <a:t> do </a:t>
            </a:r>
            <a:r>
              <a:rPr lang="en-US" sz="3600" b="1" dirty="0" err="1">
                <a:latin typeface="+mn-lt"/>
                <a:cs typeface="Lato Light"/>
              </a:rPr>
              <a:t>entregador</a:t>
            </a:r>
            <a:endParaRPr lang="en-US" sz="3600" b="1" dirty="0">
              <a:latin typeface="+mn-lt"/>
              <a:cs typeface="Lato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A0493-6097-3A4E-5904-4F6E1D24A55D}"/>
              </a:ext>
            </a:extLst>
          </p:cNvPr>
          <p:cNvSpPr txBox="1"/>
          <p:nvPr/>
        </p:nvSpPr>
        <p:spPr>
          <a:xfrm>
            <a:off x="2028962" y="10309595"/>
            <a:ext cx="57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en-US" sz="3600" b="1" dirty="0">
                <a:latin typeface="+mn-lt"/>
                <a:cs typeface="Lato Light"/>
              </a:rPr>
              <a:t>Mapa de </a:t>
            </a:r>
            <a:r>
              <a:rPr lang="en-US" sz="3600" b="1" dirty="0" err="1">
                <a:latin typeface="+mn-lt"/>
                <a:cs typeface="Lato Light"/>
              </a:rPr>
              <a:t>calor</a:t>
            </a:r>
            <a:r>
              <a:rPr lang="en-US" sz="3600" b="1" dirty="0">
                <a:latin typeface="+mn-lt"/>
                <a:cs typeface="Lato Light"/>
              </a:rPr>
              <a:t> de </a:t>
            </a:r>
            <a:r>
              <a:rPr lang="en-US" sz="3600" b="1" dirty="0" err="1">
                <a:latin typeface="+mn-lt"/>
                <a:cs typeface="Lato Light"/>
              </a:rPr>
              <a:t>entregas</a:t>
            </a:r>
            <a:endParaRPr lang="en-US" sz="3600" b="1" dirty="0">
              <a:latin typeface="+mn-lt"/>
              <a:cs typeface="Lato Light"/>
            </a:endParaRPr>
          </a:p>
        </p:txBody>
      </p:sp>
      <p:pic>
        <p:nvPicPr>
          <p:cNvPr id="7" name="Picture 4" descr="curved-arrow-clip-art-item-5-vector-magz-free-download-vector-Yf0FZH-clipart  - Quick Cargo Service UK">
            <a:extLst>
              <a:ext uri="{FF2B5EF4-FFF2-40B4-BE49-F238E27FC236}">
                <a16:creationId xmlns:a16="http://schemas.microsoft.com/office/drawing/2014/main" id="{15D9FCBB-4219-00FB-AC7A-DB283963A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09696" flipH="1">
            <a:off x="14085593" y="3541510"/>
            <a:ext cx="1943101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rved-arrow-clip-art-item-5-vector-magz-free-download-vector-Yf0FZH-clipart  - Quick Cargo Service UK">
            <a:extLst>
              <a:ext uri="{FF2B5EF4-FFF2-40B4-BE49-F238E27FC236}">
                <a16:creationId xmlns:a16="http://schemas.microsoft.com/office/drawing/2014/main" id="{0B2DE942-2412-38F7-EFE5-C16E54BD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85800">
            <a:off x="-1558" y="7215419"/>
            <a:ext cx="2014940" cy="10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rved-arrow-clip-art-item-5-vector-magz-free-download-vector-Yf0FZH-clipart  - Quick Cargo Service UK">
            <a:extLst>
              <a:ext uri="{FF2B5EF4-FFF2-40B4-BE49-F238E27FC236}">
                <a16:creationId xmlns:a16="http://schemas.microsoft.com/office/drawing/2014/main" id="{574FE07B-43C0-8D89-C5AF-7D4AB2A1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523">
            <a:off x="5518950" y="9089765"/>
            <a:ext cx="2014940" cy="10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4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4957"/>
            <a:ext cx="20104099" cy="17276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1310" y="730018"/>
            <a:ext cx="10392339" cy="1138948"/>
          </a:xfrm>
          <a:prstGeom prst="rect">
            <a:avLst/>
          </a:prstGeom>
        </p:spPr>
        <p:txBody>
          <a:bodyPr vert="horz" wrap="square" lIns="0" tIns="198293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lang="pt-BR" sz="6100" dirty="0"/>
              <a:t>Relatórios Analíticos</a:t>
            </a:r>
            <a:endParaRPr sz="6100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990AAB7E-89AD-B593-2EDA-9FACAA425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19" y="6422852"/>
            <a:ext cx="15649960" cy="457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682F650-7975-1371-2F3B-DA10A45DB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885" y="2988649"/>
            <a:ext cx="8505239" cy="282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51A66B-0F00-794F-1D66-DC80B10D9113}"/>
              </a:ext>
            </a:extLst>
          </p:cNvPr>
          <p:cNvSpPr txBox="1"/>
          <p:nvPr/>
        </p:nvSpPr>
        <p:spPr>
          <a:xfrm>
            <a:off x="844550" y="2432314"/>
            <a:ext cx="11264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en-US" sz="3600" b="1" dirty="0">
                <a:latin typeface="+mn-lt"/>
                <a:cs typeface="Lato Light"/>
              </a:rPr>
              <a:t>Quantas </a:t>
            </a:r>
            <a:r>
              <a:rPr lang="en-US" sz="3600" b="1" dirty="0" err="1">
                <a:latin typeface="+mn-lt"/>
                <a:cs typeface="Lato Light"/>
              </a:rPr>
              <a:t>entregas</a:t>
            </a:r>
            <a:r>
              <a:rPr lang="en-US" sz="3600" b="1" dirty="0">
                <a:latin typeface="+mn-lt"/>
                <a:cs typeface="Lato Light"/>
              </a:rPr>
              <a:t> </a:t>
            </a:r>
            <a:r>
              <a:rPr lang="en-US" sz="3600" b="1" dirty="0" err="1">
                <a:latin typeface="+mn-lt"/>
                <a:cs typeface="Lato Light"/>
              </a:rPr>
              <a:t>foram</a:t>
            </a:r>
            <a:r>
              <a:rPr lang="en-US" sz="3600" b="1" dirty="0">
                <a:latin typeface="+mn-lt"/>
                <a:cs typeface="Lato Light"/>
              </a:rPr>
              <a:t> </a:t>
            </a:r>
            <a:r>
              <a:rPr lang="en-US" sz="3600" b="1" dirty="0" err="1">
                <a:latin typeface="+mn-lt"/>
                <a:cs typeface="Lato Light"/>
              </a:rPr>
              <a:t>finalizadas</a:t>
            </a:r>
            <a:r>
              <a:rPr lang="en-US" sz="3600" b="1" dirty="0">
                <a:latin typeface="+mn-lt"/>
                <a:cs typeface="Lato Light"/>
              </a:rPr>
              <a:t> no SLA </a:t>
            </a:r>
            <a:r>
              <a:rPr lang="en-US" sz="3600" b="1" dirty="0" err="1">
                <a:latin typeface="+mn-lt"/>
                <a:cs typeface="Lato Light"/>
              </a:rPr>
              <a:t>acordado</a:t>
            </a:r>
            <a:r>
              <a:rPr lang="en-US" sz="3600" b="1" dirty="0">
                <a:latin typeface="+mn-lt"/>
                <a:cs typeface="Lato Light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0B5921-9D80-71F0-E348-2728BF2B8179}"/>
              </a:ext>
            </a:extLst>
          </p:cNvPr>
          <p:cNvSpPr txBox="1"/>
          <p:nvPr/>
        </p:nvSpPr>
        <p:spPr>
          <a:xfrm>
            <a:off x="844550" y="3118956"/>
            <a:ext cx="1188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en-US" sz="3600" b="1" dirty="0">
                <a:latin typeface="+mn-lt"/>
                <a:cs typeface="Lato Light"/>
              </a:rPr>
              <a:t>Qual a </a:t>
            </a:r>
            <a:r>
              <a:rPr lang="en-US" sz="3600" b="1" dirty="0" err="1">
                <a:latin typeface="+mn-lt"/>
                <a:cs typeface="Lato Light"/>
              </a:rPr>
              <a:t>proporção</a:t>
            </a:r>
            <a:r>
              <a:rPr lang="en-US" sz="3600" b="1" dirty="0">
                <a:latin typeface="+mn-lt"/>
                <a:cs typeface="Lato Light"/>
              </a:rPr>
              <a:t> de </a:t>
            </a:r>
            <a:r>
              <a:rPr lang="en-US" sz="3600" b="1" dirty="0" err="1">
                <a:latin typeface="+mn-lt"/>
                <a:cs typeface="Lato Light"/>
              </a:rPr>
              <a:t>entregas</a:t>
            </a:r>
            <a:r>
              <a:rPr lang="en-US" sz="3600" b="1" dirty="0">
                <a:latin typeface="+mn-lt"/>
                <a:cs typeface="Lato Light"/>
              </a:rPr>
              <a:t> </a:t>
            </a:r>
            <a:r>
              <a:rPr lang="en-US" sz="3600" b="1" dirty="0" err="1">
                <a:latin typeface="+mn-lt"/>
                <a:cs typeface="Lato Light"/>
              </a:rPr>
              <a:t>atrasadas</a:t>
            </a:r>
            <a:r>
              <a:rPr lang="en-US" sz="3600" b="1" dirty="0">
                <a:latin typeface="+mn-lt"/>
                <a:cs typeface="Lato Light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317A1-0034-FC93-F381-B6C2613AF27C}"/>
              </a:ext>
            </a:extLst>
          </p:cNvPr>
          <p:cNvSpPr txBox="1"/>
          <p:nvPr/>
        </p:nvSpPr>
        <p:spPr>
          <a:xfrm>
            <a:off x="819150" y="3811897"/>
            <a:ext cx="7544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en-US" sz="3600" b="1" dirty="0">
                <a:latin typeface="+mn-lt"/>
                <a:cs typeface="Lato Light"/>
              </a:rPr>
              <a:t>Qual o tempo </a:t>
            </a:r>
            <a:r>
              <a:rPr lang="en-US" sz="3600" b="1" dirty="0" err="1">
                <a:latin typeface="+mn-lt"/>
                <a:cs typeface="Lato Light"/>
              </a:rPr>
              <a:t>logístico</a:t>
            </a:r>
            <a:r>
              <a:rPr lang="en-US" sz="3600" b="1" dirty="0">
                <a:latin typeface="+mn-lt"/>
                <a:cs typeface="Lato Light"/>
              </a:rPr>
              <a:t> total 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3FC0F-2533-28F0-2FB0-3122DCC5B5EA}"/>
              </a:ext>
            </a:extLst>
          </p:cNvPr>
          <p:cNvSpPr txBox="1"/>
          <p:nvPr/>
        </p:nvSpPr>
        <p:spPr>
          <a:xfrm>
            <a:off x="819150" y="4454346"/>
            <a:ext cx="9537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">
              <a:lnSpc>
                <a:spcPct val="100000"/>
              </a:lnSpc>
              <a:spcBef>
                <a:spcPts val="6434"/>
              </a:spcBef>
            </a:pPr>
            <a:r>
              <a:rPr lang="en-US" sz="3600" b="1" dirty="0">
                <a:latin typeface="+mn-lt"/>
                <a:cs typeface="Lato Light"/>
              </a:rPr>
              <a:t>Qual o tempo </a:t>
            </a:r>
            <a:r>
              <a:rPr lang="en-US" sz="3600" b="1" dirty="0" err="1">
                <a:latin typeface="+mn-lt"/>
                <a:cs typeface="Lato Light"/>
              </a:rPr>
              <a:t>médio</a:t>
            </a:r>
            <a:r>
              <a:rPr lang="en-US" sz="3600" b="1" dirty="0">
                <a:latin typeface="+mn-lt"/>
                <a:cs typeface="Lato Light"/>
              </a:rPr>
              <a:t> </a:t>
            </a:r>
            <a:r>
              <a:rPr lang="en-US" sz="3600" b="1" dirty="0" err="1">
                <a:latin typeface="+mn-lt"/>
                <a:cs typeface="Lato Light"/>
              </a:rPr>
              <a:t>por</a:t>
            </a:r>
            <a:r>
              <a:rPr lang="en-US" sz="3600" b="1" dirty="0">
                <a:latin typeface="+mn-lt"/>
                <a:cs typeface="Lato Light"/>
              </a:rPr>
              <a:t> </a:t>
            </a:r>
            <a:r>
              <a:rPr lang="en-US" sz="3600" b="1" dirty="0" err="1">
                <a:latin typeface="+mn-lt"/>
                <a:cs typeface="Lato Light"/>
              </a:rPr>
              <a:t>etapa</a:t>
            </a:r>
            <a:r>
              <a:rPr lang="en-US" sz="3600" b="1" dirty="0">
                <a:latin typeface="+mn-lt"/>
                <a:cs typeface="Lato Light"/>
              </a:rPr>
              <a:t> e </a:t>
            </a:r>
            <a:r>
              <a:rPr lang="en-US" sz="3600" b="1" dirty="0" err="1">
                <a:latin typeface="+mn-lt"/>
                <a:cs typeface="Lato Light"/>
              </a:rPr>
              <a:t>por</a:t>
            </a:r>
            <a:r>
              <a:rPr lang="en-US" sz="3600" b="1" dirty="0">
                <a:latin typeface="+mn-lt"/>
                <a:cs typeface="Lato Light"/>
              </a:rPr>
              <a:t> </a:t>
            </a:r>
            <a:r>
              <a:rPr lang="en-US" sz="3600" b="1" dirty="0" err="1">
                <a:latin typeface="+mn-lt"/>
                <a:cs typeface="Lato Light"/>
              </a:rPr>
              <a:t>horário</a:t>
            </a:r>
            <a:r>
              <a:rPr lang="en-US" sz="3600" b="1" dirty="0">
                <a:latin typeface="+mn-lt"/>
                <a:cs typeface="Lato Light"/>
              </a:rPr>
              <a:t>? </a:t>
            </a:r>
          </a:p>
        </p:txBody>
      </p:sp>
      <p:pic>
        <p:nvPicPr>
          <p:cNvPr id="16" name="Picture 4" descr="curved-arrow-clip-art-item-5-vector-magz-free-download-vector-Yf0FZH-clipart  - Quick Cargo Service UK">
            <a:extLst>
              <a:ext uri="{FF2B5EF4-FFF2-40B4-BE49-F238E27FC236}">
                <a16:creationId xmlns:a16="http://schemas.microsoft.com/office/drawing/2014/main" id="{8487E37B-5EB7-B819-0471-F7FA95DA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6019" flipH="1">
            <a:off x="949187" y="5905417"/>
            <a:ext cx="3357667" cy="17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2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2434994" y="4740568"/>
            <a:ext cx="6913456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300" b="0" spc="-220" dirty="0">
                <a:solidFill>
                  <a:srgbClr val="000023"/>
                </a:solidFill>
                <a:latin typeface="Raleway"/>
                <a:cs typeface="Raleway"/>
              </a:rPr>
              <a:t>Carlos</a:t>
            </a:r>
            <a:r>
              <a:rPr lang="pt-BR" sz="4300" b="0" spc="-220" dirty="0">
                <a:solidFill>
                  <a:srgbClr val="000023"/>
                </a:solidFill>
              </a:rPr>
              <a:t>.duarte@gohusky.net</a:t>
            </a:r>
            <a:endParaRPr sz="4300" dirty="0">
              <a:latin typeface="Raleway"/>
              <a:cs typeface="Ralew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435004" y="5818326"/>
            <a:ext cx="5770446" cy="6918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pt-BR" sz="4400" dirty="0">
                <a:solidFill>
                  <a:srgbClr val="1155CC"/>
                </a:solidFill>
                <a:effectLst/>
                <a:hlinkClick r:id="rId2"/>
              </a:rPr>
              <a:t>+55 51 9780-4249</a:t>
            </a:r>
            <a:endParaRPr lang="pt-BR" sz="4400" dirty="0"/>
          </a:p>
        </p:txBody>
      </p:sp>
      <p:sp>
        <p:nvSpPr>
          <p:cNvPr id="4" name="object 4"/>
          <p:cNvSpPr/>
          <p:nvPr/>
        </p:nvSpPr>
        <p:spPr>
          <a:xfrm>
            <a:off x="11381232" y="4879676"/>
            <a:ext cx="660400" cy="1595755"/>
          </a:xfrm>
          <a:custGeom>
            <a:avLst/>
            <a:gdLst/>
            <a:ahLst/>
            <a:cxnLst/>
            <a:rect l="l" t="t" r="r" b="b"/>
            <a:pathLst>
              <a:path w="660400" h="1595754">
                <a:moveTo>
                  <a:pt x="652513" y="1276997"/>
                </a:moveTo>
                <a:lnTo>
                  <a:pt x="648589" y="1227569"/>
                </a:lnTo>
                <a:lnTo>
                  <a:pt x="636905" y="1179118"/>
                </a:lnTo>
                <a:lnTo>
                  <a:pt x="617880" y="1133208"/>
                </a:lnTo>
                <a:lnTo>
                  <a:pt x="591858" y="1090688"/>
                </a:lnTo>
                <a:lnTo>
                  <a:pt x="559193" y="1052436"/>
                </a:lnTo>
                <a:lnTo>
                  <a:pt x="523455" y="1021588"/>
                </a:lnTo>
                <a:lnTo>
                  <a:pt x="503110" y="1008684"/>
                </a:lnTo>
                <a:lnTo>
                  <a:pt x="503110" y="1397736"/>
                </a:lnTo>
                <a:lnTo>
                  <a:pt x="497801" y="1403045"/>
                </a:lnTo>
                <a:lnTo>
                  <a:pt x="481660" y="1418983"/>
                </a:lnTo>
                <a:lnTo>
                  <a:pt x="464388" y="1432458"/>
                </a:lnTo>
                <a:lnTo>
                  <a:pt x="444576" y="1440967"/>
                </a:lnTo>
                <a:lnTo>
                  <a:pt x="423252" y="1444231"/>
                </a:lnTo>
                <a:lnTo>
                  <a:pt x="401459" y="1441932"/>
                </a:lnTo>
                <a:lnTo>
                  <a:pt x="358990" y="1426832"/>
                </a:lnTo>
                <a:lnTo>
                  <a:pt x="319468" y="1405178"/>
                </a:lnTo>
                <a:lnTo>
                  <a:pt x="285699" y="1380871"/>
                </a:lnTo>
                <a:lnTo>
                  <a:pt x="254787" y="1353019"/>
                </a:lnTo>
                <a:lnTo>
                  <a:pt x="217436" y="1309941"/>
                </a:lnTo>
                <a:lnTo>
                  <a:pt x="195478" y="1276997"/>
                </a:lnTo>
                <a:lnTo>
                  <a:pt x="177292" y="1240167"/>
                </a:lnTo>
                <a:lnTo>
                  <a:pt x="166039" y="1197584"/>
                </a:lnTo>
                <a:lnTo>
                  <a:pt x="168427" y="1174483"/>
                </a:lnTo>
                <a:lnTo>
                  <a:pt x="176974" y="1152893"/>
                </a:lnTo>
                <a:lnTo>
                  <a:pt x="191376" y="1134110"/>
                </a:lnTo>
                <a:lnTo>
                  <a:pt x="215531" y="1109929"/>
                </a:lnTo>
                <a:lnTo>
                  <a:pt x="224091" y="1109929"/>
                </a:lnTo>
                <a:lnTo>
                  <a:pt x="294373" y="1180160"/>
                </a:lnTo>
                <a:lnTo>
                  <a:pt x="294386" y="1188694"/>
                </a:lnTo>
                <a:lnTo>
                  <a:pt x="254038" y="1229067"/>
                </a:lnTo>
                <a:lnTo>
                  <a:pt x="248158" y="1237462"/>
                </a:lnTo>
                <a:lnTo>
                  <a:pt x="245656" y="1247101"/>
                </a:lnTo>
                <a:lnTo>
                  <a:pt x="246595" y="1257020"/>
                </a:lnTo>
                <a:lnTo>
                  <a:pt x="251066" y="1266253"/>
                </a:lnTo>
                <a:lnTo>
                  <a:pt x="281813" y="1303591"/>
                </a:lnTo>
                <a:lnTo>
                  <a:pt x="319608" y="1339646"/>
                </a:lnTo>
                <a:lnTo>
                  <a:pt x="357416" y="1365859"/>
                </a:lnTo>
                <a:lnTo>
                  <a:pt x="367207" y="1366697"/>
                </a:lnTo>
                <a:lnTo>
                  <a:pt x="376707" y="1364195"/>
                </a:lnTo>
                <a:lnTo>
                  <a:pt x="385000" y="1358442"/>
                </a:lnTo>
                <a:lnTo>
                  <a:pt x="418884" y="1324025"/>
                </a:lnTo>
                <a:lnTo>
                  <a:pt x="424141" y="1318742"/>
                </a:lnTo>
                <a:lnTo>
                  <a:pt x="432689" y="1318742"/>
                </a:lnTo>
                <a:lnTo>
                  <a:pt x="503085" y="1389189"/>
                </a:lnTo>
                <a:lnTo>
                  <a:pt x="503110" y="1397736"/>
                </a:lnTo>
                <a:lnTo>
                  <a:pt x="503110" y="1008684"/>
                </a:lnTo>
                <a:lnTo>
                  <a:pt x="484581" y="996911"/>
                </a:lnTo>
                <a:lnTo>
                  <a:pt x="443255" y="978395"/>
                </a:lnTo>
                <a:lnTo>
                  <a:pt x="400202" y="966063"/>
                </a:lnTo>
                <a:lnTo>
                  <a:pt x="356095" y="959904"/>
                </a:lnTo>
                <a:lnTo>
                  <a:pt x="311645" y="959904"/>
                </a:lnTo>
                <a:lnTo>
                  <a:pt x="267538" y="966089"/>
                </a:lnTo>
                <a:lnTo>
                  <a:pt x="224485" y="978433"/>
                </a:lnTo>
                <a:lnTo>
                  <a:pt x="183172" y="996950"/>
                </a:lnTo>
                <a:lnTo>
                  <a:pt x="144297" y="1021638"/>
                </a:lnTo>
                <a:lnTo>
                  <a:pt x="108559" y="1052499"/>
                </a:lnTo>
                <a:lnTo>
                  <a:pt x="77711" y="1088237"/>
                </a:lnTo>
                <a:lnTo>
                  <a:pt x="53035" y="1127125"/>
                </a:lnTo>
                <a:lnTo>
                  <a:pt x="34531" y="1168438"/>
                </a:lnTo>
                <a:lnTo>
                  <a:pt x="22199" y="1211503"/>
                </a:lnTo>
                <a:lnTo>
                  <a:pt x="16027" y="1255610"/>
                </a:lnTo>
                <a:lnTo>
                  <a:pt x="16040" y="1300060"/>
                </a:lnTo>
                <a:lnTo>
                  <a:pt x="22212" y="1344168"/>
                </a:lnTo>
                <a:lnTo>
                  <a:pt x="34569" y="1387221"/>
                </a:lnTo>
                <a:lnTo>
                  <a:pt x="53086" y="1428534"/>
                </a:lnTo>
                <a:lnTo>
                  <a:pt x="77774" y="1467408"/>
                </a:lnTo>
                <a:lnTo>
                  <a:pt x="108635" y="1503146"/>
                </a:lnTo>
                <a:lnTo>
                  <a:pt x="144373" y="1533982"/>
                </a:lnTo>
                <a:lnTo>
                  <a:pt x="183261" y="1558658"/>
                </a:lnTo>
                <a:lnTo>
                  <a:pt x="224574" y="1577162"/>
                </a:lnTo>
                <a:lnTo>
                  <a:pt x="267639" y="1589493"/>
                </a:lnTo>
                <a:lnTo>
                  <a:pt x="311734" y="1595666"/>
                </a:lnTo>
                <a:lnTo>
                  <a:pt x="356196" y="1595653"/>
                </a:lnTo>
                <a:lnTo>
                  <a:pt x="400291" y="1589481"/>
                </a:lnTo>
                <a:lnTo>
                  <a:pt x="443344" y="1577136"/>
                </a:lnTo>
                <a:lnTo>
                  <a:pt x="484657" y="1558607"/>
                </a:lnTo>
                <a:lnTo>
                  <a:pt x="523532" y="1533931"/>
                </a:lnTo>
                <a:lnTo>
                  <a:pt x="559269" y="1503070"/>
                </a:lnTo>
                <a:lnTo>
                  <a:pt x="591921" y="1464792"/>
                </a:lnTo>
                <a:lnTo>
                  <a:pt x="604494" y="1444231"/>
                </a:lnTo>
                <a:lnTo>
                  <a:pt x="617931" y="1422260"/>
                </a:lnTo>
                <a:lnTo>
                  <a:pt x="636943" y="1376337"/>
                </a:lnTo>
                <a:lnTo>
                  <a:pt x="648614" y="1327861"/>
                </a:lnTo>
                <a:lnTo>
                  <a:pt x="649325" y="1318729"/>
                </a:lnTo>
                <a:lnTo>
                  <a:pt x="652462" y="1279093"/>
                </a:lnTo>
                <a:lnTo>
                  <a:pt x="652513" y="1276997"/>
                </a:lnTo>
                <a:close/>
              </a:path>
              <a:path w="660400" h="1595754">
                <a:moveTo>
                  <a:pt x="659917" y="138087"/>
                </a:moveTo>
                <a:lnTo>
                  <a:pt x="385102" y="321487"/>
                </a:lnTo>
                <a:lnTo>
                  <a:pt x="344563" y="337146"/>
                </a:lnTo>
                <a:lnTo>
                  <a:pt x="329958" y="338226"/>
                </a:lnTo>
                <a:lnTo>
                  <a:pt x="315353" y="337146"/>
                </a:lnTo>
                <a:lnTo>
                  <a:pt x="301167" y="333959"/>
                </a:lnTo>
                <a:lnTo>
                  <a:pt x="287591" y="328726"/>
                </a:lnTo>
                <a:lnTo>
                  <a:pt x="274802" y="321487"/>
                </a:lnTo>
                <a:lnTo>
                  <a:pt x="0" y="138087"/>
                </a:lnTo>
                <a:lnTo>
                  <a:pt x="0" y="433514"/>
                </a:lnTo>
                <a:lnTo>
                  <a:pt x="4813" y="457288"/>
                </a:lnTo>
                <a:lnTo>
                  <a:pt x="17907" y="476580"/>
                </a:lnTo>
                <a:lnTo>
                  <a:pt x="37223" y="489534"/>
                </a:lnTo>
                <a:lnTo>
                  <a:pt x="60756" y="494258"/>
                </a:lnTo>
                <a:lnTo>
                  <a:pt x="599160" y="494258"/>
                </a:lnTo>
                <a:lnTo>
                  <a:pt x="622947" y="489445"/>
                </a:lnTo>
                <a:lnTo>
                  <a:pt x="642239" y="476364"/>
                </a:lnTo>
                <a:lnTo>
                  <a:pt x="655193" y="457034"/>
                </a:lnTo>
                <a:lnTo>
                  <a:pt x="659917" y="433514"/>
                </a:lnTo>
                <a:lnTo>
                  <a:pt x="659917" y="138087"/>
                </a:lnTo>
                <a:close/>
              </a:path>
              <a:path w="660400" h="1595754">
                <a:moveTo>
                  <a:pt x="659917" y="60731"/>
                </a:moveTo>
                <a:lnTo>
                  <a:pt x="655129" y="37109"/>
                </a:lnTo>
                <a:lnTo>
                  <a:pt x="642112" y="17805"/>
                </a:lnTo>
                <a:lnTo>
                  <a:pt x="622795" y="4775"/>
                </a:lnTo>
                <a:lnTo>
                  <a:pt x="599186" y="0"/>
                </a:lnTo>
                <a:lnTo>
                  <a:pt x="60731" y="0"/>
                </a:lnTo>
                <a:lnTo>
                  <a:pt x="37109" y="4775"/>
                </a:lnTo>
                <a:lnTo>
                  <a:pt x="17805" y="17818"/>
                </a:lnTo>
                <a:lnTo>
                  <a:pt x="4775" y="37122"/>
                </a:lnTo>
                <a:lnTo>
                  <a:pt x="0" y="60756"/>
                </a:lnTo>
                <a:lnTo>
                  <a:pt x="1765" y="74993"/>
                </a:lnTo>
                <a:lnTo>
                  <a:pt x="25844" y="109029"/>
                </a:lnTo>
                <a:lnTo>
                  <a:pt x="296265" y="289318"/>
                </a:lnTo>
                <a:lnTo>
                  <a:pt x="329958" y="299554"/>
                </a:lnTo>
                <a:lnTo>
                  <a:pt x="338734" y="298907"/>
                </a:lnTo>
                <a:lnTo>
                  <a:pt x="634072" y="109029"/>
                </a:lnTo>
                <a:lnTo>
                  <a:pt x="658152" y="74980"/>
                </a:lnTo>
                <a:lnTo>
                  <a:pt x="659917" y="60731"/>
                </a:lnTo>
                <a:close/>
              </a:path>
            </a:pathLst>
          </a:custGeom>
          <a:solidFill>
            <a:srgbClr val="00002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2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5513</TotalTime>
  <Words>106</Words>
  <Application>Microsoft Office PowerPoint</Application>
  <PresentationFormat>Custom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Raleway</vt:lpstr>
      <vt:lpstr>Raleway SemiBold</vt:lpstr>
      <vt:lpstr>Office Theme</vt:lpstr>
      <vt:lpstr>PowerPoint Presentation</vt:lpstr>
      <vt:lpstr>A Solução</vt:lpstr>
      <vt:lpstr>Painel do Cliente</vt:lpstr>
      <vt:lpstr>Relatórios de entregas e Mapa de calor</vt:lpstr>
      <vt:lpstr>Relatórios Analíticos</vt:lpstr>
      <vt:lpstr>Carlos.duarte@gohusky.net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Husky</dc:title>
  <cp:lastModifiedBy>Carlos Duarte Cadu</cp:lastModifiedBy>
  <cp:revision>16</cp:revision>
  <dcterms:created xsi:type="dcterms:W3CDTF">2023-03-15T21:53:47Z</dcterms:created>
  <dcterms:modified xsi:type="dcterms:W3CDTF">2024-03-05T20:51:29Z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2023-03-15T00:00:00Z</vt:filetime>
  </property>
  <property fmtid="{D5CDD505-2E9C-101B-9397-08002B2CF9AE}" pid="3" name="Creator">
    <vt:lpwstr>Adobe Illustrator 27.3 (Windows)</vt:lpwstr>
  </property>
  <property fmtid="{D5CDD505-2E9C-101B-9397-08002B2CF9AE}" pid="4" name="LastSaved">
    <vt:filetime>2023-03-15T00:00:00Z</vt:filetime>
  </property>
  <property fmtid="{D5CDD505-2E9C-101B-9397-08002B2CF9AE}" pid="5" name="Producer">
    <vt:lpwstr>Adobe PDF library 17.00</vt:lpwstr>
  </property>
</Properties>
</file>